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  <p:sldMasterId id="2147483686" r:id="rId2"/>
  </p:sldMasterIdLst>
  <p:notesMasterIdLst>
    <p:notesMasterId r:id="rId3"/>
  </p:notesMasterIdLst>
  <p:handoutMasterIdLst>
    <p:handoutMasterId r:id="rId4"/>
  </p:handoutMasterIdLst>
  <p:sldIdLst>
    <p:sldId id="404" r:id="rId5"/>
    <p:sldId id="350" r:id="rId6"/>
    <p:sldId id="351" r:id="rId7"/>
    <p:sldId id="451" r:id="rId8"/>
    <p:sldId id="452" r:id="rId9"/>
    <p:sldId id="453" r:id="rId10"/>
    <p:sldId id="408" r:id="rId11"/>
    <p:sldId id="448" r:id="rId12"/>
    <p:sldId id="409" r:id="rId13"/>
    <p:sldId id="449" r:id="rId14"/>
    <p:sldId id="410" r:id="rId15"/>
    <p:sldId id="372" r:id="rId16"/>
  </p:sldIdLst>
  <p:sldSz cx="12192000" cy="6858000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2674" autoAdjust="0"/>
    <p:restoredTop sz="92380" autoAdjust="0"/>
  </p:normalViewPr>
  <p:slideViewPr>
    <p:cSldViewPr>
      <p:cViewPr varScale="1">
        <p:scale>
          <a:sx n="100" d="100"/>
          <a:sy n="100" d="100"/>
        </p:scale>
        <p:origin x="216" y="248"/>
      </p:cViewPr>
      <p:guideLst>
        <p:guide orient="horz" pos="2156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4504" y="232"/>
      </p:cViewPr>
      <p:guideLst>
        <p:guide orient="horz" pos="3219"/>
        <p:guide pos="2232"/>
      </p:guideLst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6.xml"  /><Relationship Id="rId11" Type="http://schemas.openxmlformats.org/officeDocument/2006/relationships/slide" Target="slides/slide7.xml"  /><Relationship Id="rId12" Type="http://schemas.openxmlformats.org/officeDocument/2006/relationships/slide" Target="slides/slide8.xml"  /><Relationship Id="rId13" Type="http://schemas.openxmlformats.org/officeDocument/2006/relationships/slide" Target="slides/slide9.xml"  /><Relationship Id="rId14" Type="http://schemas.openxmlformats.org/officeDocument/2006/relationships/slide" Target="slides/slide10.xml"  /><Relationship Id="rId15" Type="http://schemas.openxmlformats.org/officeDocument/2006/relationships/slide" Target="slides/slide11.xml"  /><Relationship Id="rId16" Type="http://schemas.openxmlformats.org/officeDocument/2006/relationships/slide" Target="slides/slide12.xml"  /><Relationship Id="rId17" Type="http://schemas.openxmlformats.org/officeDocument/2006/relationships/presProps" Target="presProps.xml"  /><Relationship Id="rId18" Type="http://schemas.openxmlformats.org/officeDocument/2006/relationships/viewProps" Target="viewProps.xml"  /><Relationship Id="rId19" Type="http://schemas.openxmlformats.org/officeDocument/2006/relationships/theme" Target="theme/theme1.xml"  /><Relationship Id="rId2" Type="http://schemas.openxmlformats.org/officeDocument/2006/relationships/slideMaster" Target="slideMasters/slideMaster2.xml"  /><Relationship Id="rId20" Type="http://schemas.openxmlformats.org/officeDocument/2006/relationships/tableStyles" Target="tableStyles.xml"  /><Relationship Id="rId3" Type="http://schemas.openxmlformats.org/officeDocument/2006/relationships/notesMaster" Target="notesMasters/notesMaster1.xml"  /><Relationship Id="rId4" Type="http://schemas.openxmlformats.org/officeDocument/2006/relationships/handoutMaster" Target="handoutMasters/handoutMaster1.xml"  /><Relationship Id="rId5" Type="http://schemas.openxmlformats.org/officeDocument/2006/relationships/slide" Target="slides/slide1.xml"  /><Relationship Id="rId6" Type="http://schemas.openxmlformats.org/officeDocument/2006/relationships/slide" Target="slides/slide2.xml"  /><Relationship Id="rId7" Type="http://schemas.openxmlformats.org/officeDocument/2006/relationships/slide" Target="slides/slide3.xml"  /><Relationship Id="rId8" Type="http://schemas.openxmlformats.org/officeDocument/2006/relationships/slide" Target="slides/slide4.xml"  /><Relationship Id="rId9" Type="http://schemas.openxmlformats.org/officeDocument/2006/relationships/slide" Target="slides/slide5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4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C86B0B-E07E-944A-8251-F5F1CF79DB65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D04E6D0-D61F-334F-944F-6AFB0BA66D31}" type="slidenum">
              <a:rPr kumimoji="1" lang="ko-Kore-KR" altLang="en-US"/>
              <a:pPr lvl="0">
                <a:defRPr/>
              </a:pPr>
              <a:t>‹#›</a:t>
            </a:fld>
            <a:endParaRPr kumimoji="1" lang="ko-Kore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r">
              <a:defRPr sz="1300"/>
            </a:lvl1pPr>
          </a:lstStyle>
          <a:p>
            <a:pPr lvl="0">
              <a:defRPr/>
            </a:pPr>
            <a:fld id="{E333CD80-DBA4-45BC-A746-3EA95DEA65F0}" type="datetime1">
              <a:rPr lang="ko-KR" altLang="en-US"/>
              <a:pPr lvl="0">
                <a:defRPr/>
              </a:pPr>
              <a:t>2024-06-16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0" tIns="49535" rIns="99070" bIns="49535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861442"/>
            <a:ext cx="5683250" cy="4605576"/>
          </a:xfrm>
          <a:prstGeom prst="rect">
            <a:avLst/>
          </a:prstGeom>
        </p:spPr>
        <p:txBody>
          <a:bodyPr vert="horz" lIns="99070" tIns="49535" rIns="99070" bIns="49535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r">
              <a:defRPr sz="1300"/>
            </a:lvl1pPr>
          </a:lstStyle>
          <a:p>
            <a:pPr lvl="0">
              <a:defRPr/>
            </a:pPr>
            <a:fld id="{A960E82C-C0E6-49C9-8817-507CC023F58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141288" y="766763"/>
            <a:ext cx="6821487" cy="38385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tif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/>
          <p:nvPr/>
        </p:nvSpPr>
        <p:spPr>
          <a:xfrm>
            <a:off x="0" y="4725145"/>
            <a:ext cx="12209637" cy="2126922"/>
          </a:xfrm>
          <a:prstGeom prst="rect">
            <a:avLst/>
          </a:prstGeom>
          <a:solidFill>
            <a:schemeClr val="bg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/>
                <a:ea typeface="NANUMGOTHIC EXTRABOLD"/>
                <a:cs typeface="+mn-cs"/>
              </a:defRPr>
            </a:lvl1pPr>
          </a:lstStyle>
          <a:p>
            <a:pPr lvl="0">
              <a:defRPr/>
            </a:pPr>
            <a:endParaRPr lang="ko-KR" altLang="en-US" sz="100" b="0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userDrawn="1">
  <p:cSld name="2_글머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80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kumimoji="1" lang="ko-Kore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/>
            <p:cNvCxnSpPr/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/>
            <p:cNvCxnSpPr/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/>
          <p:cNvSpPr>
            <a:spLocks noGrp="1"/>
          </p:cNvSpPr>
          <p:nvPr>
            <p:ph type="title" idx="0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3"/>
          </p:nvPr>
        </p:nvSpPr>
        <p:spPr>
          <a:xfrm>
            <a:off x="431801" y="1268761"/>
            <a:ext cx="4991100" cy="2016125"/>
          </a:xfrm>
        </p:spPr>
        <p:txBody>
          <a:bodyPr/>
          <a:lstStyle>
            <a:lvl2pPr>
              <a:defRPr/>
            </a:lvl2pPr>
          </a:lstStyle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  <a:endParaRPr kumimoji="1" lang="ko-KR" altLang="en-US"/>
          </a:p>
          <a:p>
            <a:pPr lvl="1">
              <a:defRPr/>
            </a:pPr>
            <a:r>
              <a:rPr kumimoji="1" lang="en-US" altLang="ko-KR"/>
              <a:t>Ddd</a:t>
            </a:r>
            <a:endParaRPr kumimoji="1" lang="en-US" altLang="ko-KR"/>
          </a:p>
          <a:p>
            <a:pPr lvl="1">
              <a:defRPr/>
            </a:pPr>
            <a:r>
              <a:rPr kumimoji="1" lang="en-US" altLang="ko-KR"/>
              <a:t>Dtds</a:t>
            </a:r>
            <a:endParaRPr kumimoji="1" lang="en-US" altLang="ko-KR"/>
          </a:p>
          <a:p>
            <a:pPr lvl="1">
              <a:defRPr/>
            </a:pPr>
            <a:endParaRPr kumimoji="1" lang="en-US" altLang="ko-KR"/>
          </a:p>
          <a:p>
            <a:pPr lvl="1">
              <a:defRPr/>
            </a:pPr>
            <a:endParaRPr kumimoji="1" lang="ko-KR" altLang="en-US"/>
          </a:p>
          <a:p>
            <a:pPr lvl="1">
              <a:defRPr/>
            </a:pPr>
            <a:r>
              <a:rPr kumimoji="1" lang="ko-KR" altLang="en-US"/>
              <a:t>두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세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ㅇㅇ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ㄱㅅㄷㄴㅅ</a:t>
            </a:r>
            <a:endParaRPr kumimoji="1" lang="ko-KR" altLang="en-US"/>
          </a:p>
          <a:p>
            <a:pPr lvl="3">
              <a:defRPr/>
            </a:pPr>
            <a:r>
              <a:rPr kumimoji="1" lang="ko-KR" altLang="en-US"/>
              <a:t>네 번째 수준</a:t>
            </a:r>
            <a:endParaRPr kumimoji="1" lang="ko-KR" altLang="en-US"/>
          </a:p>
          <a:p>
            <a:pPr lvl="4">
              <a:defRPr/>
            </a:pPr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userDrawn="1">
  <p:cSld name="1_빈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8390" r="1160" b="8390"/>
          <a:stretch>
            <a:fillRect/>
          </a:stretch>
        </p:blipFill>
        <p:spPr>
          <a:xfrm>
            <a:off x="-24779" y="0"/>
            <a:ext cx="12216779" cy="6858000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네모-네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7B1481F-2E35-EF4D-AEA5-1B0971AC8A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80316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메인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/>
          <p:nvPr/>
        </p:nvSpPr>
        <p:spPr>
          <a:xfrm>
            <a:off x="0" y="1"/>
            <a:ext cx="12209637" cy="6852067"/>
          </a:xfrm>
          <a:prstGeom prst="rect">
            <a:avLst/>
          </a:prstGeom>
          <a:solidFill>
            <a:schemeClr val="accent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/>
                <a:ea typeface="NANUMGOTHIC EXTRABOLD"/>
                <a:cs typeface="+mn-cs"/>
              </a:defRPr>
            </a:lvl1pPr>
          </a:lstStyle>
          <a:p>
            <a:pPr lvl="0">
              <a:defRPr/>
            </a:pPr>
            <a:endParaRPr lang="ko-KR" altLang="en-US" sz="100" b="0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숫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80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grpSp>
        <p:nvGrpSpPr>
          <p:cNvPr id="2" name="그룹 1"/>
          <p:cNvGrpSpPr/>
          <p:nvPr/>
        </p:nvGrpSpPr>
        <p:grpSpPr>
          <a:xfrm rot="0"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/>
            <p:cNvCxnSpPr/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/>
            <p:cNvCxnSpPr/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/>
          <p:cNvSpPr>
            <a:spLocks noGrp="1"/>
          </p:cNvSpPr>
          <p:nvPr>
            <p:ph type="title" idx="0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  <a:endParaRPr kumimoji="1" lang="ko-KR" altLang="en-US"/>
          </a:p>
          <a:p>
            <a:pPr lvl="1">
              <a:defRPr/>
            </a:pPr>
            <a:r>
              <a:rPr kumimoji="1" lang="ko-KR" altLang="en-US"/>
              <a:t>두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세 번째 수준</a:t>
            </a:r>
            <a:endParaRPr kumimoji="1" lang="ko-KR" altLang="en-US"/>
          </a:p>
          <a:p>
            <a:pPr lvl="3">
              <a:defRPr/>
            </a:pPr>
            <a:r>
              <a:rPr kumimoji="1" lang="ko-KR" altLang="en-US"/>
              <a:t>네 번째 수준</a:t>
            </a:r>
            <a:endParaRPr kumimoji="1" lang="ko-KR" altLang="en-US"/>
          </a:p>
          <a:p>
            <a:pPr lvl="4">
              <a:defRPr/>
            </a:pPr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800"/>
          </a:p>
        </p:txBody>
      </p:sp>
      <p:grpSp>
        <p:nvGrpSpPr>
          <p:cNvPr id="7" name="그룹 6"/>
          <p:cNvGrpSpPr/>
          <p:nvPr/>
        </p:nvGrpSpPr>
        <p:grpSpPr>
          <a:xfrm rot="0"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8" name="직선 연결선 11"/>
            <p:cNvCxnSpPr/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11"/>
            <p:cNvCxnSpPr/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제목 8"/>
          <p:cNvSpPr>
            <a:spLocks noGrp="1"/>
          </p:cNvSpPr>
          <p:nvPr>
            <p:ph type="title" idx="0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11" name="그림 개체 틀 11"/>
          <p:cNvSpPr>
            <a:spLocks noGrp="1"/>
          </p:cNvSpPr>
          <p:nvPr>
            <p:ph type="pic" sz="quarter" idx="10" hasCustomPrompt="1"/>
          </p:nvPr>
        </p:nvSpPr>
        <p:spPr>
          <a:xfrm>
            <a:off x="1223161" y="1628800"/>
            <a:ext cx="9721850" cy="27368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>
              <a:defRPr/>
            </a:pPr>
            <a:r>
              <a:rPr kumimoji="1" lang="ko-Kore-KR" altLang="en-US"/>
              <a:t>그림 입력</a:t>
            </a:r>
            <a:r>
              <a:rPr kumimoji="1" lang="en-US" altLang="ko-Kore-KR"/>
              <a:t>, </a:t>
            </a:r>
            <a:r>
              <a:rPr kumimoji="1" lang="ko-Kore-KR" altLang="en-US"/>
              <a:t>클릭</a:t>
            </a:r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머리 숫자-흰색바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글모리 숫자-어두운 배경"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나무, 갈색이(가) 표시된 사진  자동 생성된 설명"/>
          <p:cNvPicPr>
            <a:picLocks noChangeAspect="1"/>
          </p:cNvPicPr>
          <p:nvPr/>
        </p:nvPicPr>
        <p:blipFill rotWithShape="1">
          <a:blip r:embed="rId2"/>
          <a:srcRect t="7510" b="7510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preserve="1" userDrawn="1">
  <p:cSld name="레이아웃 숫자-사진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나무, 갈색이(가) 표시된 사진  자동 생성된 설명"/>
          <p:cNvPicPr>
            <a:picLocks noChangeAspect="1"/>
          </p:cNvPicPr>
          <p:nvPr/>
        </p:nvPicPr>
        <p:blipFill rotWithShape="1">
          <a:blip r:embed="rId2"/>
          <a:srcRect l="16280"/>
          <a:stretch>
            <a:fillRect/>
          </a:stretch>
        </p:blipFill>
        <p:spPr>
          <a:xfrm>
            <a:off x="0" y="0"/>
            <a:ext cx="8646030" cy="6836189"/>
          </a:xfrm>
          <a:prstGeom prst="rect">
            <a:avLst/>
          </a:prstGeom>
        </p:spPr>
      </p:pic>
      <p:sp>
        <p:nvSpPr>
          <p:cNvPr id="5" name="자유형 4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586968 w 12192000"/>
              <a:gd name="connsiteY3" fmla="*/ 6858000 h 6858000"/>
              <a:gd name="connsiteX4" fmla="*/ 5668960 w 12192000"/>
              <a:gd name="connsiteY4" fmla="*/ 6816006 h 6858000"/>
              <a:gd name="connsiteX5" fmla="*/ 7530951 w 12192000"/>
              <a:gd name="connsiteY5" fmla="*/ 3687529 h 6858000"/>
              <a:gd name="connsiteX6" fmla="*/ 3973055 w 12192000"/>
              <a:gd name="connsiteY6" fmla="*/ 129633 h 6858000"/>
              <a:gd name="connsiteX7" fmla="*/ 415159 w 12192000"/>
              <a:gd name="connsiteY7" fmla="*/ 3687529 h 6858000"/>
              <a:gd name="connsiteX8" fmla="*/ 2277151 w 12192000"/>
              <a:gd name="connsiteY8" fmla="*/ 6816006 h 6858000"/>
              <a:gd name="connsiteX9" fmla="*/ 2359143 w 12192000"/>
              <a:gd name="connsiteY9" fmla="*/ 6858000 h 6858000"/>
              <a:gd name="connsiteX10" fmla="*/ 0 w 12192000"/>
              <a:gd name="connsiteY10" fmla="*/ 6858000 h 68580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5586968" y="6858000"/>
                </a:lnTo>
                <a:lnTo>
                  <a:pt x="5668960" y="6816006"/>
                </a:lnTo>
                <a:cubicBezTo>
                  <a:pt x="6778046" y="6213515"/>
                  <a:pt x="7530951" y="5038448"/>
                  <a:pt x="7530951" y="3687529"/>
                </a:cubicBezTo>
                <a:cubicBezTo>
                  <a:pt x="7530951" y="1722557"/>
                  <a:pt x="5938028" y="129633"/>
                  <a:pt x="3973055" y="129633"/>
                </a:cubicBezTo>
                <a:cubicBezTo>
                  <a:pt x="2008083" y="129633"/>
                  <a:pt x="415159" y="1722557"/>
                  <a:pt x="415159" y="3687529"/>
                </a:cubicBezTo>
                <a:cubicBezTo>
                  <a:pt x="415159" y="5038448"/>
                  <a:pt x="1168065" y="6213515"/>
                  <a:pt x="2277151" y="6816006"/>
                </a:cubicBezTo>
                <a:lnTo>
                  <a:pt x="2359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lvl="0" indent="-144000" algn="l">
              <a:buSzPct val="120000"/>
              <a:buFont typeface="Arial"/>
              <a:buChar char="•"/>
              <a:defRPr/>
            </a:pPr>
            <a:endParaRPr kumimoji="1" lang="ko-Kore-KR" altLang="en-US" sz="1600">
              <a:solidFill>
                <a:sysClr val="windowText" lastClr="000000"/>
              </a:solidFill>
              <a:latin typeface="맑은 고딕"/>
              <a:ea typeface="맑은 고딕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353208" y="116387"/>
            <a:ext cx="7115792" cy="7115792"/>
          </a:xfrm>
          <a:prstGeom prst="ellipse">
            <a:avLst/>
          </a:prstGeom>
          <a:noFill/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indent="-144000" algn="l">
              <a:buSzPct val="120000"/>
              <a:buFont typeface="Arial"/>
              <a:buChar char="•"/>
              <a:defRPr/>
            </a:pPr>
            <a:endParaRPr kumimoji="1" lang="ko-Kore-KR" altLang="en-US" sz="1600">
              <a:solidFill>
                <a:sysClr val="windowText" lastClr="000000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C43F0F4-A01D-7142-BF41-B103CF6AC10C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349B3F21-653B-C94A-AAAD-7F1180A22553}" type="slidenum">
              <a:rPr kumimoji="1" lang="ko-Kore-KR" altLang="en-US"/>
              <a:pPr lvl="0">
                <a:defRPr/>
              </a:pPr>
              <a:t>‹#›</a:t>
            </a:fld>
            <a:endParaRPr kumimoji="1" lang="ko-Kore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14" Type="http://schemas.openxmlformats.org/officeDocument/2006/relationships/image" Target="../media/image3.png"  /><Relationship Id="rId15" Type="http://schemas.openxmlformats.org/officeDocument/2006/relationships/image" Target="../media/image4.pn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Relationship Id="rId2" Type="http://schemas.openxmlformats.org/officeDocument/2006/relationships/theme" Target="../theme/theme2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4.png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xmlns:mc="http://schemas.openxmlformats.org/markup-compatibility/2006" xmlns:a14="http://schemas.microsoft.com/office/drawing/2010/main" mc:Ignorable="a14 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8" name="제목 개체 틀 7"/>
          <p:cNvSpPr>
            <a:spLocks noGrp="1"/>
          </p:cNvSpPr>
          <p:nvPr>
            <p:ph type="title" idx="0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텍스트 개체 틀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/>
              <a:lstStyle/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마스터 텍스트 스타일을 편집하려면 클릭</m:t>
                      </m:r>
                    </m:oMath>
                  </m:oMathPara>
                </a14:m>
              </a:p>
              <a:p>
                <a:pPr lvl="1"/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두 번째 수준</m:t>
                      </m:r>
                    </m:oMath>
                  </m:oMathPara>
                </a14:m>
              </a:p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세 번째 수준</m:t>
                      </m:r>
                    </m:oMath>
                  </m:oMathPara>
                </a14:m>
              </a:p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네 번째 수준</m:t>
                      </m:r>
                    </m:oMath>
                  </m:oMathPara>
                </a14:m>
              </a:p>
              <a:p>
                <a14:m xmlns:m="http://schemas.openxmlformats.org/officeDocument/2006/math">
                  <m:oMathPara>
                    <m:oMath xmlns:m="http://schemas.openxmlformats.org/officeDocument/2006/math">
                      <m:r>
                        <a:rPr kumimoji="1" lang="ko-KR" altLang="en-US" dirty="0">
                          <a:solidFill>
                            <a:schemeClr val="tx1"/>
                          </a:solidFill>
                        </a:rPr>
                        <m:t>다섯 번째 수준</m:t>
                      </m:r>
                    </m:oMath>
                  </m:oMathPara>
                </a14:m>
              </a:p>
            </p:txBody>
          </p:sp>
        </mc:Choice>
        <mc:Fallback>
          <p:sp>
            <p:nvSpPr>
              <p:cNvPr id="3" name=""/>
              <p:cNvSpPr txBox="1"/>
              <p:nvPr/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 rotWithShape="1">
                <a:blip r:embed="rId14"/>
                <a:stretch>
                  <a:fillRect/>
                </a:stretch>
              </a:blipFill>
            </p:spPr>
          </p:sp>
        </mc:Fallback>
      </mc:AlternateContent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28" r:id="rId4"/>
    <p:sldLayoutId id="2147483684" r:id="rId5"/>
    <p:sldLayoutId id="2147483698" r:id="rId6"/>
    <p:sldLayoutId id="2147483727" r:id="rId7"/>
    <p:sldLayoutId id="2147483729" r:id="rId8"/>
    <p:sldLayoutId id="2147483694" r:id="rId9"/>
    <p:sldLayoutId id="2147483705" r:id="rId10"/>
    <p:sldLayoutId id="2147483730" r:id="rId11"/>
    <p:sldLayoutId id="2147483731" r:id="rId12"/>
  </p:sldLayoutIdLst>
  <p:transition xmlns:mc="http://schemas.openxmlformats.org/markup-compatibility/2006" xmlns:hp="http://schemas.haansoft.com/office/presentation/8.0" mc:Ignorable="hp" hp:hslDur="500"/>
  <p:txStyles>
    <p:titleStyle>
      <a:lvl1pPr indent="0" algn="l" defTabSz="914400" rtl="0" eaLnBrk="1" latinLnBrk="1" hangingPunct="1">
        <a:spcBef>
          <a:spcPct val="0"/>
        </a:spcBef>
        <a:buNone/>
        <a:defRPr kumimoji="1" lang="ko-Kore-KR" altLang="en-US" sz="3200" b="1" i="0" kern="1200" noProof="0" dirty="0">
          <a:solidFill>
            <a:schemeClr val="tx1"/>
          </a:solidFill>
          <a:latin typeface="NANUMGOTHIC EXTRABOLD"/>
          <a:ea typeface="NANUMGOTHIC EXTRABOLD"/>
          <a:cs typeface="+mn-cs"/>
        </a:defRPr>
      </a:lvl1pPr>
    </p:titleStyle>
    <p:bodyStyle>
      <a:lvl1pPr marL="304800" marR="0" indent="-304800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00000"/>
        <a:buFont typeface="+mj-lt"/>
        <a:buAutoNum type="arabicPeriod"/>
        <a:defRPr kumimoji="1" lang="ko-KR" altLang="en-US" sz="1800" b="0" i="0" kern="1200" noProof="0" dirty="0" smtClean="0">
          <a:solidFill>
            <a:schemeClr val="tx1"/>
          </a:solidFill>
          <a:latin typeface="Malgun Gothic"/>
          <a:ea typeface="Malgun Gothic"/>
          <a:cs typeface="Malgun Gothic Semilight"/>
        </a:defRPr>
      </a:lvl1pPr>
      <a:lvl2pPr marL="300038" marR="0" indent="179388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Font typeface="시스템 서체 일반체"/>
        <a:buChar char="⎯"/>
        <a:tabLst>
          <a:tab pos="571500" algn="l"/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2pPr>
      <a:lvl3pPr marL="693738" marR="0" indent="-193675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FontTx/>
        <a:buBlip>
          <a:blip r:embed="rId15"/>
        </a:buBlip>
        <a:defRPr kumimoji="1" lang="ko-KR" altLang="en-US" sz="1400" b="0" i="0" kern="1200" dirty="0" smtClean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–"/>
        <a:defRPr kumimoji="1" lang="ko-KR" altLang="en-US" sz="1200" b="0" i="0" kern="1200" dirty="0" smtClean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4pPr>
      <a:lvl5pPr marL="1157288" marR="0" indent="-179388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Malgun Gothic Semilight"/>
          <a:ea typeface="Malgun Gothic Semilight"/>
          <a:cs typeface="Malgun Gothic Semilight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preserve="1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99CFA5D3-6858-4E63-9DFA-2C1F4902888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8" name="제목 개체 틀 7"/>
          <p:cNvSpPr>
            <a:spLocks noGrp="1"/>
          </p:cNvSpPr>
          <p:nvPr>
            <p:ph type="title" idx="0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F5EC4115-166A-A74A-8152-E649DBC6AC76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  <a:endParaRPr kumimoji="1" lang="ko-KR" altLang="en-US"/>
          </a:p>
          <a:p>
            <a:pPr lvl="1">
              <a:defRPr/>
            </a:pPr>
            <a:r>
              <a:rPr kumimoji="1" lang="ko-KR" altLang="en-US"/>
              <a:t> 두 번째 수준</a:t>
            </a:r>
            <a:endParaRPr kumimoji="1" lang="ko-KR" altLang="en-US"/>
          </a:p>
          <a:p>
            <a:pPr lvl="2">
              <a:defRPr/>
            </a:pPr>
            <a:r>
              <a:rPr kumimoji="1" lang="ko-KR" altLang="en-US"/>
              <a:t>세 번째 수준</a:t>
            </a:r>
            <a:endParaRPr kumimoji="1" lang="ko-KR" altLang="en-US"/>
          </a:p>
          <a:p>
            <a:pPr lvl="3">
              <a:defRPr/>
            </a:pPr>
            <a:r>
              <a:rPr kumimoji="1" lang="ko-KR" altLang="en-US"/>
              <a:t>네 번째 수준</a:t>
            </a:r>
            <a:endParaRPr kumimoji="1" lang="ko-KR" altLang="en-US"/>
          </a:p>
          <a:p>
            <a:pPr lvl="4">
              <a:defRPr/>
            </a:pPr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ransition xmlns:mc="http://schemas.openxmlformats.org/markup-compatibility/2006" xmlns:hp="http://schemas.haansoft.com/office/presentation/8.0" mc:Ignorable="hp" hp:hslDur="500"/>
  <p:txStyles>
    <p:titleStyle>
      <a:lvl1pPr algn="ctr" defTabSz="914400" rtl="0" eaLnBrk="1" latinLnBrk="1" hangingPunct="1">
        <a:spcBef>
          <a:spcPct val="0"/>
        </a:spcBef>
        <a:buNone/>
        <a:defRPr kumimoji="1" lang="ko-Kore-KR" altLang="en-US" sz="3200" b="0" i="0" kern="1200" noProof="0" dirty="0">
          <a:solidFill>
            <a:schemeClr val="tx1"/>
          </a:solidFill>
          <a:latin typeface="Malgun Gothic"/>
          <a:ea typeface="Malgun Gothic"/>
          <a:cs typeface="+mn-cs"/>
        </a:defRPr>
      </a:lvl1pPr>
    </p:titleStyle>
    <p:bodyStyle>
      <a:lvl1pPr marL="288925" marR="0" indent="-288925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20000"/>
        <a:buFontTx/>
        <a:buBlip>
          <a:blip r:embed="rId3"/>
        </a:buBlip>
        <a:defRPr kumimoji="1" lang="ko-KR" altLang="en-US" sz="1800" b="0" i="0" kern="1200" noProof="0" dirty="0" smtClean="0">
          <a:solidFill>
            <a:schemeClr val="tx1"/>
          </a:solidFill>
          <a:latin typeface="NanumMyeongjo"/>
          <a:ea typeface="NanumMyeongjo"/>
          <a:cs typeface="+mn-cs"/>
        </a:defRPr>
      </a:lvl1pPr>
      <a:lvl2pPr marL="300038" marR="0" indent="180000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FontTx/>
        <a:buBlip>
          <a:blip r:embed="rId4"/>
        </a:buBlip>
        <a:tabLst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NanumMyeongjo"/>
          <a:ea typeface="NanumMyeongjo"/>
          <a:cs typeface="+mn-cs"/>
        </a:defRPr>
      </a:lvl2pPr>
      <a:lvl3pPr marL="800100" marR="0" indent="-254000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FontTx/>
        <a:buBlip>
          <a:blip r:embed="rId5"/>
        </a:buBlip>
        <a:defRPr kumimoji="1" lang="ko-KR" altLang="en-US" sz="1400" b="0" i="0" kern="1200" dirty="0" smtClean="0">
          <a:solidFill>
            <a:schemeClr val="tx1"/>
          </a:solidFill>
          <a:latin typeface="NanumMyeongjo"/>
          <a:ea typeface="NanumMyeongjo"/>
          <a:cs typeface="+mn-cs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–"/>
        <a:defRPr kumimoji="1" lang="ko-KR" altLang="en-US" sz="1200" b="0" i="0" kern="1200" dirty="0" smtClean="0">
          <a:solidFill>
            <a:schemeClr val="tx1"/>
          </a:solidFill>
          <a:latin typeface="NanumMyeongjo"/>
          <a:ea typeface="NanumMyeongjo"/>
          <a:cs typeface="+mn-cs"/>
        </a:defRPr>
      </a:lvl4pPr>
      <a:lvl5pPr marL="1157288" marR="0" indent="-482600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Font typeface="Arial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NanumMyeongjo"/>
          <a:ea typeface="NanumMyeongjo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3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9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5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9.png"  /><Relationship Id="rId3" Type="http://schemas.openxmlformats.org/officeDocument/2006/relationships/hyperlink" Target="https://www.data.go.kr/data/15057867/openapi.do" TargetMode="External"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1" y="3014513"/>
            <a:ext cx="12192002" cy="828974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txBody>
          <a:bodyPr anchor="ctr"/>
          <a:lstStyle/>
          <a:p>
            <a:pPr lvl="0" algn="ctr" defTabSz="457200" latinLnBrk="0">
              <a:defRPr/>
            </a:pPr>
            <a:endParaRPr kumimoji="1" lang="ko-KR" altLang="en-US" sz="1400" kern="0">
              <a:solidFill>
                <a:schemeClr val="accent1">
                  <a:lumMod val="75000"/>
                </a:scheme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2" name="제목 1"/>
          <p:cNvSpPr txBox="1"/>
          <p:nvPr/>
        </p:nvSpPr>
        <p:spPr>
          <a:xfrm>
            <a:off x="2339828" y="3014513"/>
            <a:ext cx="7387546" cy="828974"/>
          </a:xfrm>
          <a:prstGeom prst="rect">
            <a:avLst/>
          </a:prstGeom>
          <a:noFill/>
        </p:spPr>
        <p:txBody>
          <a:bodyPr vert="horz" lIns="91440" tIns="45720" rIns="91440" bIns="4572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ko-Kore-KR" altLang="en-US" sz="9600" b="1" kern="1200" baseline="0">
                <a:solidFill>
                  <a:srgbClr val="fdadbb"/>
                </a:solidFill>
                <a:latin typeface="Tw Cen MT"/>
                <a:ea typeface="HY견고딕"/>
                <a:cs typeface="+mj-cs"/>
              </a:defRPr>
            </a:lvl1pPr>
          </a:lstStyle>
          <a:p>
            <a:pPr lvl="0">
              <a:lnSpc>
                <a:spcPct val="100000"/>
              </a:lnSpc>
              <a:defRPr/>
            </a:pPr>
            <a:r>
              <a:rPr kumimoji="1" lang="ko-KR" altLang="en-US" sz="4500">
                <a:solidFill>
                  <a:schemeClr val="bg1"/>
                </a:solidFill>
              </a:rPr>
              <a:t>기획 발표</a:t>
            </a:r>
            <a:endParaRPr kumimoji="1" lang="ko-KR" altLang="en-US" sz="4500">
              <a:solidFill>
                <a:schemeClr val="bg1"/>
              </a:solidFill>
            </a:endParaRPr>
          </a:p>
        </p:txBody>
      </p:sp>
      <p:sp>
        <p:nvSpPr>
          <p:cNvPr id="13" name="부제목 2"/>
          <p:cNvSpPr txBox="1"/>
          <p:nvPr/>
        </p:nvSpPr>
        <p:spPr>
          <a:xfrm>
            <a:off x="2651400" y="2580124"/>
            <a:ext cx="6764402" cy="434668"/>
          </a:xfrm>
          <a:prstGeom prst="rect">
            <a:avLst/>
          </a:prstGeom>
        </p:spPr>
        <p:txBody>
          <a:bodyPr vert="horz" lIns="91440" tIns="45720" rIns="91440" bIns="4572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4000" b="0" i="0" kern="1200" baseline="0">
                <a:solidFill>
                  <a:srgbClr val="697276"/>
                </a:solidFill>
                <a:latin typeface="Tw Cen MT"/>
                <a:ea typeface="HY견고딕"/>
                <a:cs typeface="Arial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en-US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“가까운 동물병원</a:t>
            </a:r>
            <a:r>
              <a:rPr lang="en" altLang="ko-KR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”</a:t>
            </a:r>
            <a:endParaRPr lang="en" altLang="ko-KR" sz="350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4" name="텍스트 개체 틀 3"/>
          <p:cNvSpPr txBox="1"/>
          <p:nvPr/>
        </p:nvSpPr>
        <p:spPr>
          <a:xfrm>
            <a:off x="2705097" y="3936232"/>
            <a:ext cx="6764401" cy="335453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2000" b="1" i="0" kern="1200">
                <a:solidFill>
                  <a:srgbClr val="fec930"/>
                </a:solidFill>
                <a:latin typeface="Tw Cen MT"/>
                <a:ea typeface="+mn-ea"/>
                <a:cs typeface="Arial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게임공학과 </a:t>
            </a:r>
            <a:r>
              <a:rPr lang="en-US" altLang="ko-KR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2020180045</a:t>
            </a: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 황태규</a:t>
            </a:r>
            <a:endParaRPr lang="ko-KR" altLang="en-US" b="0">
              <a:solidFill>
                <a:schemeClr val="tx2"/>
              </a:solidFill>
              <a:latin typeface="맑은 고딕 Semilight"/>
              <a:ea typeface="맑은 고딕 Semilight"/>
              <a:cs typeface="맑은 고딕 Semiligh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99656" y="1951893"/>
            <a:ext cx="1016247" cy="101624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040216" y="2162547"/>
            <a:ext cx="828974" cy="8289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en-US" altLang="ko-KR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UI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배치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431800" y="908050"/>
            <a:ext cx="11233150" cy="5185246"/>
          </a:xfrm>
          <a:prstGeom prst="roundRect">
            <a:avLst>
              <a:gd name="adj" fmla="val 5287"/>
            </a:avLst>
          </a:prstGeom>
          <a:solidFill>
            <a:schemeClr val="bg1"/>
          </a:solidFill>
          <a:ln>
            <a:noFill/>
          </a:ln>
          <a:effectLst>
            <a:outerShdw blurRad="1397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endParaRPr lang="ko-KR" altLang="en-US">
              <a:solidFill>
                <a:schemeClr val="tx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5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79425" y="944723"/>
            <a:ext cx="11233150" cy="4968553"/>
          </a:xfrm>
        </p:spPr>
        <p:txBody>
          <a:bodyPr vert="horz" lIns="108000" tIns="108000" rIns="108000" bIns="108000">
            <a:normAutofit/>
          </a:bodyPr>
          <a:lstStyle/>
          <a:p>
            <a:pPr lvl="0">
              <a:defRPr/>
            </a:pPr>
            <a:endParaRPr kumimoji="1" lang="ko-KR" altLang="en-US"/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경기도 내 모든 시</a:t>
            </a:r>
            <a:r>
              <a:rPr kumimoji="1" lang="en-US" altLang="ko-KR">
                <a:cs typeface="둥근모꼴"/>
              </a:rPr>
              <a:t>/</a:t>
            </a:r>
            <a:r>
              <a:rPr kumimoji="1" lang="ko-KR" altLang="en-US">
                <a:cs typeface="둥근모꼴"/>
              </a:rPr>
              <a:t>군 선택 </a:t>
            </a:r>
            <a:r>
              <a:rPr kumimoji="1" lang="en-US" altLang="ko-KR">
                <a:cs typeface="둥근모꼴"/>
              </a:rPr>
              <a:t>ex)</a:t>
            </a:r>
            <a:r>
              <a:rPr kumimoji="1" lang="ko-KR" altLang="en-US">
                <a:cs typeface="둥근모꼴"/>
              </a:rPr>
              <a:t>파주시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시흥시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진료과목 선택 </a:t>
            </a:r>
            <a:r>
              <a:rPr kumimoji="1" lang="en-US" altLang="ko-KR">
                <a:cs typeface="둥근모꼴"/>
              </a:rPr>
              <a:t>ex)</a:t>
            </a:r>
            <a:r>
              <a:rPr kumimoji="1" lang="ko-KR" altLang="en-US">
                <a:cs typeface="둥근모꼴"/>
              </a:rPr>
              <a:t>피부 질환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질병 진단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동물병원명 검색과 검색버튼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검색한 동물병원 출력</a:t>
            </a:r>
            <a:r>
              <a:rPr kumimoji="1" lang="en-US" altLang="ko-KR">
                <a:cs typeface="둥근모꼴"/>
              </a:rPr>
              <a:t>(</a:t>
            </a:r>
            <a:r>
              <a:rPr kumimoji="1" lang="ko-KR" altLang="en-US">
                <a:cs typeface="둥근모꼴"/>
              </a:rPr>
              <a:t>결과중 하나 선택</a:t>
            </a:r>
            <a:r>
              <a:rPr kumimoji="1" lang="en-US" altLang="ko-KR">
                <a:cs typeface="둥근모꼴"/>
              </a:rPr>
              <a:t>)</a:t>
            </a:r>
            <a:endParaRPr kumimoji="1" lang="en-US" altLang="ko-KR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로고</a:t>
            </a:r>
            <a:r>
              <a:rPr kumimoji="1" lang="en-US" altLang="ko-KR">
                <a:cs typeface="둥근모꼴"/>
              </a:rPr>
              <a:t>(</a:t>
            </a:r>
            <a:r>
              <a:rPr kumimoji="1" lang="ko-KR" altLang="en-US">
                <a:cs typeface="둥근모꼴"/>
              </a:rPr>
              <a:t>가까운 동물병원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로고 이름 못정함</a:t>
            </a:r>
            <a:r>
              <a:rPr kumimoji="1" lang="en-US" altLang="ko-KR">
                <a:cs typeface="둥근모꼴"/>
              </a:rPr>
              <a:t>)</a:t>
            </a:r>
            <a:endParaRPr kumimoji="1" lang="en-US" altLang="ko-KR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이메일 보내기 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지도 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그래프 버튼</a:t>
            </a:r>
            <a:endParaRPr kumimoji="1" lang="ko-KR" altLang="en-US">
              <a:cs typeface="둥근모꼴"/>
            </a:endParaRPr>
          </a:p>
          <a:p>
            <a:pPr lvl="0">
              <a:defRPr/>
            </a:pPr>
            <a:r>
              <a:rPr kumimoji="1" lang="ko-KR" altLang="en-US">
                <a:cs typeface="둥근모꼴"/>
              </a:rPr>
              <a:t>해당 동물병원의 정보 출력 </a:t>
            </a:r>
            <a:r>
              <a:rPr kumimoji="1" lang="en-US" altLang="ko-KR">
                <a:cs typeface="둥근모꼴"/>
              </a:rPr>
              <a:t>ex)</a:t>
            </a:r>
            <a:r>
              <a:rPr kumimoji="1" lang="ko-KR" altLang="en-US">
                <a:cs typeface="둥근모꼴"/>
              </a:rPr>
              <a:t>위치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주소</a:t>
            </a:r>
            <a:r>
              <a:rPr kumimoji="1" lang="en-US" altLang="ko-KR">
                <a:cs typeface="둥근모꼴"/>
              </a:rPr>
              <a:t>,</a:t>
            </a:r>
            <a:r>
              <a:rPr kumimoji="1" lang="ko-KR" altLang="en-US">
                <a:cs typeface="둥근모꼴"/>
              </a:rPr>
              <a:t> 번호</a:t>
            </a:r>
            <a:endParaRPr kumimoji="1" lang="ko-KR" altLang="en-US">
              <a:cs typeface="둥근모꼴"/>
            </a:endParaRPr>
          </a:p>
          <a:p>
            <a:pPr marL="0" lvl="0" indent="0">
              <a:buNone/>
              <a:defRPr/>
            </a:pPr>
            <a:r>
              <a:rPr kumimoji="1" lang="en-US" altLang="ko-KR">
                <a:cs typeface="둥근모꼴"/>
              </a:rPr>
              <a:t>9-1.</a:t>
            </a:r>
            <a:r>
              <a:rPr kumimoji="1" lang="ko-KR" altLang="en-US">
                <a:cs typeface="둥근모꼴"/>
              </a:rPr>
              <a:t> 해당 동물병원 즐겨찾기 저장 버튼</a:t>
            </a:r>
            <a:endParaRPr kumimoji="1" lang="ko-KR" altLang="en-US">
              <a:cs typeface="둥근모꼴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696581" y="1114925"/>
            <a:ext cx="2623092" cy="507923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시</a:t>
            </a:r>
            <a:r>
              <a:rPr lang="en-US" altLang="ko-KR">
                <a:latin typeface="HY헤드라인M"/>
                <a:ea typeface="HY헤드라인M"/>
              </a:rPr>
              <a:t>/</a:t>
            </a:r>
            <a:r>
              <a:rPr lang="ko-KR" altLang="en-US">
                <a:latin typeface="HY헤드라인M"/>
                <a:ea typeface="HY헤드라인M"/>
              </a:rPr>
              <a:t>군</a:t>
            </a:r>
            <a:r>
              <a:rPr lang="en-US" altLang="ko-KR">
                <a:latin typeface="HY헤드라인M"/>
                <a:ea typeface="HY헤드라인M"/>
              </a:rPr>
              <a:t> </a:t>
            </a:r>
            <a:r>
              <a:rPr lang="ko-KR" altLang="en-US">
                <a:latin typeface="HY헤드라인M"/>
                <a:ea typeface="HY헤드라인M"/>
              </a:rPr>
              <a:t>선택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696581" y="2512628"/>
            <a:ext cx="2623092" cy="507923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동물병원명 검색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696581" y="3181098"/>
            <a:ext cx="2628000" cy="2628000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검색결과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8624095" y="3181098"/>
            <a:ext cx="2800495" cy="2628000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해당 동물병원의 정보</a:t>
            </a:r>
            <a:endParaRPr lang="ko-KR" altLang="en-US">
              <a:latin typeface="HY헤드라인M"/>
              <a:ea typeface="HY헤드라인M"/>
            </a:endParaRPr>
          </a:p>
          <a:p>
            <a:pPr lvl="0" algn="ctr">
              <a:defRPr/>
            </a:pPr>
            <a:r>
              <a:rPr lang="en-US" altLang="ko-KR">
                <a:latin typeface="HY헤드라인M"/>
                <a:ea typeface="HY헤드라인M"/>
              </a:rPr>
              <a:t>(</a:t>
            </a:r>
            <a:r>
              <a:rPr lang="ko-KR" altLang="en-US">
                <a:latin typeface="HY헤드라인M"/>
                <a:ea typeface="HY헤드라인M"/>
              </a:rPr>
              <a:t>즐겨찾기 저장</a:t>
            </a:r>
            <a:r>
              <a:rPr lang="en-US" altLang="ko-KR">
                <a:latin typeface="HY헤드라인M"/>
                <a:ea typeface="HY헤드라인M"/>
              </a:rPr>
              <a:t>)</a:t>
            </a:r>
            <a:endParaRPr lang="en-US" altLang="ko-KR">
              <a:latin typeface="HY헤드라인M"/>
              <a:ea typeface="HY헤드라인M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8624096" y="2125044"/>
            <a:ext cx="866398" cy="866398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이메일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624096" y="1112546"/>
            <a:ext cx="2800496" cy="804286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로고</a:t>
            </a:r>
            <a:r>
              <a:rPr lang="en-US" altLang="ko-KR">
                <a:latin typeface="HY헤드라인M"/>
                <a:ea typeface="HY헤드라인M"/>
              </a:rPr>
              <a:t>(</a:t>
            </a:r>
            <a:r>
              <a:rPr lang="ko-KR" altLang="en-US">
                <a:latin typeface="HY헤드라인M"/>
                <a:ea typeface="HY헤드라인M"/>
              </a:rPr>
              <a:t>가까운 동물병원</a:t>
            </a:r>
            <a:r>
              <a:rPr lang="en-US" altLang="ko-KR">
                <a:latin typeface="HY헤드라인M"/>
                <a:ea typeface="HY헤드라인M"/>
              </a:rPr>
              <a:t>)</a:t>
            </a:r>
            <a:endParaRPr lang="en-US" altLang="ko-KR">
              <a:latin typeface="HY헤드라인M"/>
              <a:ea typeface="HY헤드라인M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696581" y="1844158"/>
            <a:ext cx="2623092" cy="507923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진료과목 선택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26" name="타원 25"/>
          <p:cNvSpPr>
            <a:spLocks noChangeAspect="1"/>
          </p:cNvSpPr>
          <p:nvPr/>
        </p:nvSpPr>
        <p:spPr>
          <a:xfrm>
            <a:off x="5592766" y="1010034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1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7" name="타원 26"/>
          <p:cNvSpPr>
            <a:spLocks noChangeAspect="1"/>
          </p:cNvSpPr>
          <p:nvPr/>
        </p:nvSpPr>
        <p:spPr>
          <a:xfrm>
            <a:off x="5595225" y="1727739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2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8" name="타원 27"/>
          <p:cNvSpPr>
            <a:spLocks noChangeAspect="1"/>
          </p:cNvSpPr>
          <p:nvPr/>
        </p:nvSpPr>
        <p:spPr>
          <a:xfrm>
            <a:off x="5592766" y="3105000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4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29" name="타원 28"/>
          <p:cNvSpPr>
            <a:spLocks noChangeAspect="1"/>
          </p:cNvSpPr>
          <p:nvPr/>
        </p:nvSpPr>
        <p:spPr>
          <a:xfrm>
            <a:off x="8550662" y="1008024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5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0" name="타원 29"/>
          <p:cNvSpPr>
            <a:spLocks noChangeAspect="1"/>
          </p:cNvSpPr>
          <p:nvPr/>
        </p:nvSpPr>
        <p:spPr>
          <a:xfrm>
            <a:off x="8550662" y="3124624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9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1" name="타원 30"/>
          <p:cNvSpPr>
            <a:spLocks noChangeAspect="1"/>
          </p:cNvSpPr>
          <p:nvPr/>
        </p:nvSpPr>
        <p:spPr>
          <a:xfrm>
            <a:off x="5592766" y="2426552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3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9594908" y="2125044"/>
            <a:ext cx="866398" cy="866398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지도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0558194" y="2125044"/>
            <a:ext cx="866398" cy="866398"/>
          </a:xfrm>
          <a:prstGeom prst="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HY헤드라인M"/>
                <a:ea typeface="HY헤드라인M"/>
              </a:rPr>
              <a:t>그래프</a:t>
            </a:r>
            <a:endParaRPr lang="ko-KR" altLang="en-US">
              <a:latin typeface="HY헤드라인M"/>
              <a:ea typeface="HY헤드라인M"/>
            </a:endParaRPr>
          </a:p>
        </p:txBody>
      </p:sp>
      <p:sp>
        <p:nvSpPr>
          <p:cNvPr id="34" name="타원 33"/>
          <p:cNvSpPr>
            <a:spLocks noChangeAspect="1"/>
          </p:cNvSpPr>
          <p:nvPr/>
        </p:nvSpPr>
        <p:spPr>
          <a:xfrm>
            <a:off x="9525235" y="1916833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7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5" name="타원 34"/>
          <p:cNvSpPr>
            <a:spLocks noChangeAspect="1"/>
          </p:cNvSpPr>
          <p:nvPr/>
        </p:nvSpPr>
        <p:spPr>
          <a:xfrm>
            <a:off x="8547251" y="1916832"/>
            <a:ext cx="327239" cy="32723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6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  <p:sp>
        <p:nvSpPr>
          <p:cNvPr id="36" name="타원 35"/>
          <p:cNvSpPr>
            <a:spLocks noChangeAspect="1"/>
          </p:cNvSpPr>
          <p:nvPr/>
        </p:nvSpPr>
        <p:spPr>
          <a:xfrm>
            <a:off x="10512317" y="1916833"/>
            <a:ext cx="324000" cy="32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>
                <a:latin typeface="나눔스퀘어 ExtraBold"/>
                <a:ea typeface="나눔스퀘어 ExtraBold"/>
              </a:rPr>
              <a:t>8</a:t>
            </a:r>
            <a:endParaRPr lang="ko-KR" altLang="en-US"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04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개발 일정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4295800" y="1017342"/>
            <a:ext cx="3672408" cy="305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2783631" y="738230"/>
            <a:ext cx="6624736" cy="755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ore-KR" altLang="en-US" sz="4400">
                <a:solidFill>
                  <a:schemeClr val="accent1"/>
                </a:solidFill>
                <a:latin typeface="HY헤드라인M"/>
                <a:ea typeface="HY헤드라인M"/>
                <a:cs typeface="+mn-cs"/>
              </a:rPr>
              <a:t> </a:t>
            </a:r>
            <a:r>
              <a:rPr kumimoji="1" lang="ko-KR" altLang="en-US" sz="4400">
                <a:solidFill>
                  <a:schemeClr val="accent1"/>
                </a:solidFill>
                <a:latin typeface="HY헤드라인M"/>
                <a:ea typeface="HY헤드라인M"/>
                <a:cs typeface="+mn-cs"/>
              </a:rPr>
              <a:t>가까운 동물병원</a:t>
            </a:r>
            <a:endParaRPr kumimoji="1" lang="ko-KR" altLang="en-US" sz="4400">
              <a:solidFill>
                <a:schemeClr val="accent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991544" y="2108010"/>
            <a:ext cx="8208912" cy="3913278"/>
          </a:xfrm>
          <a:prstGeom prst="roundRect">
            <a:avLst>
              <a:gd name="adj" fmla="val 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76" name="직사각형 75"/>
          <p:cNvSpPr/>
          <p:nvPr/>
        </p:nvSpPr>
        <p:spPr>
          <a:xfrm>
            <a:off x="4043772" y="1700808"/>
            <a:ext cx="4104456" cy="39278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HY헤드라인M"/>
                <a:ea typeface="HY헤드라인M"/>
                <a:cs typeface="+mn-cs"/>
              </a:rPr>
              <a:t>개발 일정</a:t>
            </a:r>
            <a:endParaRPr lang="ko-KR" altLang="en-US" sz="2000">
              <a:solidFill>
                <a:schemeClr val="tx1">
                  <a:lumMod val="95000"/>
                  <a:lumOff val="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graphicFrame>
        <p:nvGraphicFramePr>
          <p:cNvPr id="84" name="표 83"/>
          <p:cNvGraphicFramePr>
            <a:graphicFrameLocks noGrp="1"/>
          </p:cNvGraphicFramePr>
          <p:nvPr/>
        </p:nvGraphicFramePr>
        <p:xfrm>
          <a:off x="2072456" y="2157214"/>
          <a:ext cx="8049451" cy="3792063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2367360"/>
                <a:gridCol w="5682091"/>
              </a:tblGrid>
              <a:tr h="7475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4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4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4000">
                          <a:latin typeface="HY헤드라인M"/>
                          <a:ea typeface="HY헤드라인M"/>
                        </a:rPr>
                        <a:t>내용</a:t>
                      </a:r>
                      <a:endParaRPr lang="ko-KR" altLang="en-US" sz="4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2"/>
                    </a:solidFill>
                  </a:tcPr>
                </a:tc>
              </a:tr>
              <a:tr h="7475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1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주제 및 데이터 수집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API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연동 구현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  <a:tr h="7411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2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UI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화면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검색 기능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그래프 기능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즐겨찾기 구현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  <a:tr h="808191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3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지도 기능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,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이메일 보내기 구현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  <a:tr h="747568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4</a:t>
                      </a:r>
                      <a:endParaRPr lang="en-US" altLang="ko-KR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주차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텔레그램 및 </a:t>
                      </a:r>
                      <a:r>
                        <a:rPr lang="en-US" altLang="ko-KR" sz="2000">
                          <a:latin typeface="HY헤드라인M"/>
                          <a:ea typeface="HY헤드라인M"/>
                        </a:rPr>
                        <a:t>C/C++</a:t>
                      </a: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 연동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  <a:p>
                      <a:pPr lvl="0" algn="ctr">
                        <a:defRPr/>
                      </a:pPr>
                      <a:r>
                        <a:rPr lang="ko-KR" altLang="en-US" sz="2000">
                          <a:latin typeface="HY헤드라인M"/>
                          <a:ea typeface="HY헤드라인M"/>
                        </a:rPr>
                        <a:t>수정 및 보완</a:t>
                      </a:r>
                      <a:endParaRPr lang="ko-KR" altLang="en-US" sz="2000">
                        <a:latin typeface="HY헤드라인M"/>
                        <a:ea typeface="HY헤드라인M"/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90921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02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4" name="직선 연결선[R] 3"/>
          <p:cNvCxnSpPr/>
          <p:nvPr/>
        </p:nvCxnSpPr>
        <p:spPr>
          <a:xfrm>
            <a:off x="4800119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150823" y="3435098"/>
            <a:ext cx="1803084" cy="4491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사용할 </a:t>
            </a:r>
            <a:r>
              <a:rPr lang="en-US" altLang="ko-KR" sz="2400">
                <a:solidFill>
                  <a:schemeClr val="accent2"/>
                </a:solidFill>
              </a:rPr>
              <a:t>API</a:t>
            </a:r>
            <a:endParaRPr lang="en-US" altLang="ko-KR" sz="240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7819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03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688739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96000" y="3435098"/>
            <a:ext cx="2016224" cy="4491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 sz="2400">
                <a:solidFill>
                  <a:schemeClr val="accent2"/>
                </a:solidFill>
              </a:rPr>
              <a:t>UI </a:t>
            </a:r>
            <a:r>
              <a:rPr lang="ko-KR" altLang="en-US" sz="2400">
                <a:solidFill>
                  <a:schemeClr val="accent2"/>
                </a:solidFill>
              </a:rPr>
              <a:t>배치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86546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04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12" name="직선 연결선[R] 11"/>
          <p:cNvCxnSpPr/>
          <p:nvPr/>
        </p:nvCxnSpPr>
        <p:spPr>
          <a:xfrm>
            <a:off x="897466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325364" y="3435098"/>
            <a:ext cx="1803084" cy="4491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개발 일정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03650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16" name="직선 연결선[R] 15"/>
          <p:cNvCxnSpPr/>
          <p:nvPr/>
        </p:nvCxnSpPr>
        <p:spPr>
          <a:xfrm>
            <a:off x="2712848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063552" y="3435098"/>
            <a:ext cx="180308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2400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kumimoji="1" lang="ko-KR" altLang="en-US" sz="2400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778666" y="1484785"/>
            <a:ext cx="23721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ko-Kore-KR" sz="2400" b="1">
                <a:solidFill>
                  <a:prstClr val="black"/>
                </a:solidFill>
                <a:latin typeface="HY헤드라인M"/>
                <a:ea typeface="HY헤드라인M"/>
                <a:cs typeface="+mn-cs"/>
              </a:rPr>
              <a:t>Content </a:t>
            </a:r>
            <a:r>
              <a:rPr kumimoji="1" lang="ko-KR" altLang="en-US" sz="24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목차</a:t>
            </a:r>
            <a:endParaRPr kumimoji="1" lang="ko-Kore-KR" altLang="en-US" sz="24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프로그램</a:t>
            </a:r>
            <a:r>
              <a:rPr kumimoji="1" lang="ko-KR" altLang="en-US" sz="40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소개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8" name="그룹 7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3" name="직선 연결선[R] 2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[R] 8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경기도에 있는 모든 시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/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군의 동물병원의 정보를 알려줍니다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찾고자 하는 동물병원명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동물병원의 위치와 진료과목을 알려줍니다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지도를 사용하여 현재 정상 운영중인 동물병원의 위치를 알려줍니다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주제 소개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지도앱에서 쉽게 각 동물병원의 위치는 파악할 수 있지만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내 강아지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고양이의 어디가 아픈지 알고 가기 위함입니다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또 그러한 진료과목에 해당하고 가장 가까운 동물병원은 어디인지를 빠르게 알 수 있게 하기 위해 선정하게 되었습니다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.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선정한 이유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경기도 모든 시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/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군의 동물병원 검색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검색한 동물병원의 정보 출력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(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병원명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진료과목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주소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위치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)</a:t>
            </a: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지도 연동하여 정확한 위치 확인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텔레그램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C/C++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연동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주요 기능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02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사용할 </a:t>
            </a:r>
            <a:r>
              <a:rPr kumimoji="1" lang="en-US" altLang="ko-KR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API</a:t>
            </a:r>
            <a:endParaRPr kumimoji="1" lang="en-US" altLang="ko-KR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  <a:cs typeface="+mn-cs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사용할 </a:t>
            </a:r>
            <a:r>
              <a:rPr lang="en-US" altLang="ko-KR">
                <a:solidFill>
                  <a:schemeClr val="bg1"/>
                </a:solidFill>
                <a:latin typeface="HY헤드라인M"/>
                <a:ea typeface="HY헤드라인M"/>
                <a:cs typeface="+mn-cs"/>
              </a:rPr>
              <a:t>API</a:t>
            </a:r>
            <a:endParaRPr lang="en-US" altLang="ko-KR">
              <a:solidFill>
                <a:schemeClr val="bg1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사용할 </a:t>
            </a:r>
            <a:r>
              <a:rPr lang="en-US" altLang="ko-KR" b="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API</a:t>
            </a:r>
            <a:endParaRPr lang="en-US" altLang="ko-KR" b="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79376" y="1395970"/>
            <a:ext cx="5976664" cy="4625318"/>
          </a:xfrm>
          <a:prstGeom prst="rect">
            <a:avLst/>
          </a:prstGeom>
        </p:spPr>
      </p:pic>
      <p:sp>
        <p:nvSpPr>
          <p:cNvPr id="13" name="가로 글상자 12"/>
          <p:cNvSpPr txBox="1"/>
          <p:nvPr/>
        </p:nvSpPr>
        <p:spPr>
          <a:xfrm>
            <a:off x="6456040" y="3068960"/>
            <a:ext cx="5184576" cy="1363196"/>
          </a:xfrm>
          <a:prstGeom prst="rect">
            <a:avLst/>
          </a:prstGeom>
        </p:spPr>
        <p:txBody>
          <a:bodyPr wrap="square">
            <a:spAutoFit/>
          </a:bodyPr>
          <a:p>
            <a:pPr marL="693738" lvl="2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동물병원의 진료과목 자료가 들어간 오픈</a:t>
            </a:r>
            <a:r>
              <a:rPr kumimoji="1" lang="en-US" altLang="ko-KR" sz="2800">
                <a:latin typeface="HY헤드라인M"/>
                <a:ea typeface="HY헤드라인M"/>
                <a:cs typeface="+mn-cs"/>
              </a:rPr>
              <a:t>API</a:t>
            </a:r>
            <a:r>
              <a:rPr kumimoji="1" lang="ko-KR" altLang="en-US" sz="2800">
                <a:latin typeface="HY헤드라인M"/>
                <a:ea typeface="HY헤드라인M"/>
                <a:cs typeface="+mn-cs"/>
              </a:rPr>
              <a:t> 아직 찾지 못했음</a:t>
            </a:r>
            <a:endParaRPr kumimoji="1" lang="ko-KR" altLang="en-US" sz="2800">
              <a:latin typeface="HY헤드라인M"/>
              <a:ea typeface="HY헤드라인M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73204" y="5941655"/>
            <a:ext cx="5478780" cy="367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p>
            <a:pPr lvl="0" algn="l">
              <a:defRPr/>
            </a:pPr>
            <a:r>
              <a:rPr xmlns:mc="http://schemas.openxmlformats.org/markup-compatibility/2006" xmlns:hp="http://schemas.haansoft.com/office/presentation/8.0" sz="18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  <a:hlinkClick r:id="rId3"/>
              </a:rPr>
              <a:t>경기도_동물병원 현황 | 공공데이터포털 (data.go.kr)</a:t>
            </a:r>
            <a:endParaRPr xmlns:mc="http://schemas.openxmlformats.org/markup-compatibility/2006" xmlns:hp="http://schemas.haansoft.com/office/presentation/8.0" sz="1800" b="0" i="0" strike="noStrike" mc:Ignorable="hp" hp:hslEmbossed="0">
              <a:solidFill>
                <a:srgbClr val="000000">
                  <a:alpha val="100000"/>
                </a:srgbClr>
              </a:solidFill>
              <a:latin typeface="Arial"/>
              <a:ea typeface="굴림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03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71864" y="3075056"/>
            <a:ext cx="5184576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UI</a:t>
            </a: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 배치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 숫자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0000"/>
          </a:schemeClr>
        </a:solidFill>
        <a:ln>
          <a:noFill/>
        </a:ln>
      </a:spPr>
      <a:bodyPr rtlCol="0" anchor="ctr"/>
      <a:lstStyle>
        <a:defPPr indent="-144000" algn="l">
          <a:buSzPct val="120000"/>
          <a:buFont typeface="Arial"/>
          <a:buChar char="•"/>
          <a:defRPr kumimoji="1" sz="1600" dirty="0">
            <a:solidFill>
              <a:sysClr val="windowText" lastClr="000000"/>
            </a:solidFill>
            <a:latin typeface="Malgun Gothic"/>
            <a:ea typeface="Malgun Gothic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_네모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JH3573</ep:Company>
  <ep:Words>254</ep:Words>
  <ep:PresentationFormat>와이드스크린</ep:PresentationFormat>
  <ep:Paragraphs>71</ep:Paragraphs>
  <ep:Slides>12</ep:Slides>
  <ep:Notes>3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ep:HeadingPairs>
  <ep:TitlesOfParts>
    <vt:vector size="14" baseType="lpstr">
      <vt:lpstr>글머리 숫자</vt:lpstr>
      <vt:lpstr>글머리_네모</vt:lpstr>
      <vt:lpstr>슬라이드 1</vt:lpstr>
      <vt:lpstr>슬라이드 2</vt:lpstr>
      <vt:lpstr>슬라이드 3</vt:lpstr>
      <vt:lpstr>가까운 동물병원 ∣ 프로그램 소개</vt:lpstr>
      <vt:lpstr>가까운 동물병원 ∣ 프로그램 소개</vt:lpstr>
      <vt:lpstr>가까운 동물병원 ∣ 프로그램 소개</vt:lpstr>
      <vt:lpstr>슬라이드 7</vt:lpstr>
      <vt:lpstr>가까운 동물병원 ∣ 사용할 API</vt:lpstr>
      <vt:lpstr>슬라이드 9</vt:lpstr>
      <vt:lpstr>가까운 동물병원 ∣ UI 배치</vt:lpstr>
      <vt:lpstr>슬라이드 11</vt:lpstr>
      <vt:lpstr>슬라이드 12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2007-03-28T17:07:01.000</dcterms:created>
  <dc:creator>JH3573</dc:creator>
  <cp:lastModifiedBy>user</cp:lastModifiedBy>
  <dcterms:modified xsi:type="dcterms:W3CDTF">2024-06-16T11:19:41.696</dcterms:modified>
  <cp:revision>588</cp:revision>
  <dc:title>슬라이드 1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